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Open Sans Light" panose="020B0604020202020204" charset="0"/>
      <p:regular r:id="rId28"/>
      <p:italic r:id="rId29"/>
    </p:embeddedFont>
    <p:embeddedFont>
      <p:font typeface="Open Sans SemiBold" panose="020B060402020202020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86" d="100"/>
          <a:sy n="86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5538280625123"/>
          <c:y val="9.9108863684451154E-2"/>
          <c:w val="0.24092644603924138"/>
          <c:h val="0.7578509876179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46-40F9-841B-30EA41E94B2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6-40F9-841B-30EA41E94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46-40F9-841B-30EA41E94B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46-40F9-841B-30EA41E94B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6-40F9-841B-30EA41E94B24}"/>
              </c:ext>
            </c:extLst>
          </c:dPt>
          <c:dLbls>
            <c:dLbl>
              <c:idx val="0"/>
              <c:layout>
                <c:manualLayout>
                  <c:x val="0.26070018086258329"/>
                  <c:y val="9.1523222181032635E-2"/>
                </c:manualLayout>
              </c:layout>
              <c:spPr>
                <a:xfrm>
                  <a:off x="3556711" y="158749"/>
                  <a:ext cx="1633432" cy="881466"/>
                </a:xfrm>
                <a:noFill/>
                <a:ln w="9525" cap="flat" cmpd="sng" algn="ctr">
                  <a:solidFill>
                    <a:srgbClr val="626769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07"/>
                        <a:gd name="adj2" fmla="val -320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937852771845558"/>
                      <c:h val="0.50818868775176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46-40F9-841B-30EA41E94B24}"/>
                </c:ext>
              </c:extLst>
            </c:dLbl>
            <c:dLbl>
              <c:idx val="1"/>
              <c:layout>
                <c:manualLayout>
                  <c:x val="0.19086968363343912"/>
                  <c:y val="7.3219096618271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1756933004596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46-40F9-841B-30EA41E94B24}"/>
                </c:ext>
              </c:extLst>
            </c:dLbl>
            <c:dLbl>
              <c:idx val="2"/>
              <c:layout>
                <c:manualLayout>
                  <c:x val="-0.10940096875483406"/>
                  <c:y val="0.146437616710492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46-40F9-841B-30EA41E94B24}"/>
                </c:ext>
              </c:extLst>
            </c:dLbl>
            <c:dLbl>
              <c:idx val="3"/>
              <c:layout>
                <c:manualLayout>
                  <c:x val="-0.26786540363440686"/>
                  <c:y val="0.1359188989274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6-40F9-841B-30EA41E94B24}"/>
                </c:ext>
              </c:extLst>
            </c:dLbl>
            <c:dLbl>
              <c:idx val="4"/>
              <c:layout>
                <c:manualLayout>
                  <c:x val="-0.26880692277746865"/>
                  <c:y val="1.46440499340742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01324688292463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46-40F9-841B-30EA41E94B24}"/>
                </c:ext>
              </c:extLst>
            </c:dLbl>
            <c:spPr>
              <a:noFill/>
              <a:ln>
                <a:solidFill>
                  <a:srgbClr val="626769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Arkusz1!$A$2:$A$6</c:f>
              <c:strCache>
                <c:ptCount val="5"/>
                <c:pt idx="0">
                  <c:v>inżynieryjno-techniczne</c:v>
                </c:pt>
                <c:pt idx="1">
                  <c:v>usługi dla ludności</c:v>
                </c:pt>
                <c:pt idx="2">
                  <c:v>biznes i administracja</c:v>
                </c:pt>
                <c:pt idx="3">
                  <c:v>informatyka</c:v>
                </c:pt>
                <c:pt idx="4">
                  <c:v>studia społeczne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0.44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0F9-841B-30EA41E94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883993551409469"/>
          <c:y val="5.5177578671303476E-2"/>
          <c:w val="0.32006757237252553"/>
          <c:h val="0.9008911363155488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C-4BCF-8511-D6873A61C0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C-4BCF-8511-D6873A61C0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C-4BCF-8511-D6873A61C0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C-4BCF-8511-D6873A61C0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C-4BCF-8511-D6873A61C0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12-4F50-B915-36FF22EB08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5C-4BCF-8511-D6873A61C0D4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12-4F50-B915-36FF22EB083F}"/>
              </c:ext>
            </c:extLst>
          </c:dPt>
          <c:cat>
            <c:strRef>
              <c:f>Arkusz1!$A$2:$A$9</c:f>
              <c:strCache>
                <c:ptCount val="8"/>
                <c:pt idx="0">
                  <c:v>biznes i administracja</c:v>
                </c:pt>
                <c:pt idx="1">
                  <c:v>pedagogika</c:v>
                </c:pt>
                <c:pt idx="2">
                  <c:v>logistyka</c:v>
                </c:pt>
                <c:pt idx="3">
                  <c:v>ochrona i bezpieczeństwo</c:v>
                </c:pt>
                <c:pt idx="4">
                  <c:v>produkcja i przetwórstwo</c:v>
                </c:pt>
                <c:pt idx="5">
                  <c:v>pozostałe</c:v>
                </c:pt>
                <c:pt idx="6">
                  <c:v>rolnicze i leśne</c:v>
                </c:pt>
                <c:pt idx="7">
                  <c:v>medyczne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0.41</c:v>
                </c:pt>
                <c:pt idx="1">
                  <c:v>0.22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5C-4BCF-8511-D6873A61C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2144149018452E-2"/>
          <c:y val="7.2934004486525733E-2"/>
          <c:w val="0.56433139860955017"/>
          <c:h val="0.91270646118509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wisniewska@um.medalin.pl" TargetMode="External"/><Relationship Id="rId2" Type="http://schemas.openxmlformats.org/officeDocument/2006/relationships/hyperlink" Target="mailto:jan.kowalski@um.medalin.p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2926068"/>
            <a:ext cx="5282182" cy="1828193"/>
          </a:xfrm>
        </p:spPr>
        <p:txBody>
          <a:bodyPr/>
          <a:lstStyle/>
          <a:p>
            <a:r>
              <a:rPr lang="pl-PL" sz="4400"/>
              <a:t>Strefa Przemysłowa </a:t>
            </a:r>
            <a:r>
              <a:rPr lang="pl-PL" sz="4400" dirty="0" err="1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BBCA73F-A93A-4A9A-A602-4C893D27BBF6}"/>
              </a:ext>
            </a:extLst>
          </p:cNvPr>
          <p:cNvSpPr txBox="1">
            <a:spLocks/>
          </p:cNvSpPr>
          <p:nvPr/>
        </p:nvSpPr>
        <p:spPr>
          <a:xfrm>
            <a:off x="406783" y="368075"/>
            <a:ext cx="5514854" cy="54373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B61928"/>
                </a:solidFill>
              </a:rPr>
              <a:t>Prezentacja przykładowa – wzorcowa</a:t>
            </a:r>
          </a:p>
          <a:p>
            <a:r>
              <a:rPr lang="pl-PL" sz="1000" dirty="0">
                <a:solidFill>
                  <a:srgbClr val="B61928"/>
                </a:solidFill>
              </a:rPr>
              <a:t>Konkurs Grunt na Medal 2021 – załącznik 5B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409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553473" y="2201305"/>
            <a:ext cx="5582227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40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60208" y="2246370"/>
            <a:ext cx="50525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Zwolnienie z podatku od nieruchomości (nowe inwestycje):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lata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poniżej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lat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powyżej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z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Powiatowego Urzędu Pracy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szkolenia zawodowe, wyposażenie stanowisk pracy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(informacje online: </a:t>
            </a:r>
            <a:r>
              <a:rPr lang="pl-PL" sz="1400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www.xxxxx.pl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35%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12 lat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2300317" y="2319241"/>
            <a:ext cx="5052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Dowolna SSE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Obsługi Inwestora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invest@dsse.pl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60208" y="4728166"/>
            <a:ext cx="5099405" cy="1933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762462"/>
            <a:ext cx="505256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na poziomie regionalnym –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Regionalne Centrum Obsługi Inwestora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coi@xxxx.pl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</a:t>
            </a: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472A5354-A381-4634-AEC4-7EAED15C18FA}"/>
              </a:ext>
            </a:extLst>
          </p:cNvPr>
          <p:cNvSpPr>
            <a:spLocks noChangeAspect="1"/>
          </p:cNvSpPr>
          <p:nvPr/>
        </p:nvSpPr>
        <p:spPr>
          <a:xfrm>
            <a:off x="672034" y="2161506"/>
            <a:ext cx="931425" cy="7974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8A89904-3D71-4A69-B367-E05F4D45FB0D}"/>
              </a:ext>
            </a:extLst>
          </p:cNvPr>
          <p:cNvSpPr txBox="1">
            <a:spLocks noChangeAspect="1"/>
          </p:cNvSpPr>
          <p:nvPr/>
        </p:nvSpPr>
        <p:spPr>
          <a:xfrm>
            <a:off x="567021" y="2406324"/>
            <a:ext cx="114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pic>
        <p:nvPicPr>
          <p:cNvPr id="1026" name="Picture 2" descr="Czym jest Polska Strefa Inwestycji? - WSSE &quot;INVEST-PARK ...">
            <a:extLst>
              <a:ext uri="{FF2B5EF4-FFF2-40B4-BE49-F238E27FC236}">
                <a16:creationId xmlns:a16="http://schemas.microsoft.com/office/drawing/2014/main" id="{8807BFCE-260A-4F44-9EDA-C06A9CDA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1" y="3022327"/>
            <a:ext cx="1625376" cy="5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4DAE8519-8A14-4E71-BCD6-083FEA2C7706}"/>
              </a:ext>
            </a:extLst>
          </p:cNvPr>
          <p:cNvSpPr>
            <a:spLocks noChangeAspect="1"/>
          </p:cNvSpPr>
          <p:nvPr/>
        </p:nvSpPr>
        <p:spPr>
          <a:xfrm>
            <a:off x="8772436" y="5377530"/>
            <a:ext cx="782855" cy="67022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8382202-682A-41FC-887B-82BE3560FFEA}"/>
              </a:ext>
            </a:extLst>
          </p:cNvPr>
          <p:cNvSpPr txBox="1">
            <a:spLocks noChangeAspect="1"/>
          </p:cNvSpPr>
          <p:nvPr/>
        </p:nvSpPr>
        <p:spPr>
          <a:xfrm>
            <a:off x="8684174" y="5538162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1631" y="2984565"/>
            <a:ext cx="3705333" cy="2437590"/>
          </a:xfrm>
        </p:spPr>
        <p:txBody>
          <a:bodyPr/>
          <a:lstStyle/>
          <a:p>
            <a:r>
              <a:rPr lang="pl-PL" sz="4400"/>
              <a:t>Strefa Przemysłowa 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35828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mazowieckie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medaliński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Medalin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ul. Przemysłowa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Gmina Medalin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/>
                        <a:t>Dowolna SSE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60 ha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 PLN/m</a:t>
                      </a:r>
                      <a:r>
                        <a:rPr lang="pl-PL" sz="1200" baseline="30000"/>
                        <a:t>2</a:t>
                      </a:r>
                      <a:endParaRPr lang="pl-PL" sz="1200" baseline="300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15%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25 m (35 m dla budowli)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216F172-03D9-4F22-8926-B972354BD92B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2719316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724B982-86FD-4E27-9568-EDBDECE46B01}"/>
              </a:ext>
            </a:extLst>
          </p:cNvPr>
          <p:cNvSpPr/>
          <p:nvPr/>
        </p:nvSpPr>
        <p:spPr>
          <a:xfrm>
            <a:off x="6933460" y="1636049"/>
            <a:ext cx="4909352" cy="247431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687CE52-B2A6-4846-B81F-318CA4714AD5}"/>
              </a:ext>
            </a:extLst>
          </p:cNvPr>
          <p:cNvSpPr/>
          <p:nvPr/>
        </p:nvSpPr>
        <p:spPr>
          <a:xfrm>
            <a:off x="6933461" y="4307890"/>
            <a:ext cx="4909352" cy="223717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5B7C59-F129-4B6F-8872-841E74B64607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5272587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Strefa Przemysłowa Medalin</a:t>
            </a:r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76988E-95A2-4B4D-B7FF-D2CD4D357E04}"/>
              </a:ext>
            </a:extLst>
          </p:cNvPr>
          <p:cNvSpPr txBox="1">
            <a:spLocks noChangeAspect="1"/>
          </p:cNvSpPr>
          <p:nvPr/>
        </p:nvSpPr>
        <p:spPr>
          <a:xfrm>
            <a:off x="8176334" y="2836786"/>
            <a:ext cx="170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 SATELITARNE Z OBRYSEM DZIAŁKI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6B6483-07FF-4D5F-9F3F-D82AFBBA4ACD}"/>
              </a:ext>
            </a:extLst>
          </p:cNvPr>
          <p:cNvSpPr/>
          <p:nvPr/>
        </p:nvSpPr>
        <p:spPr>
          <a:xfrm>
            <a:off x="5779363" y="1644927"/>
            <a:ext cx="6223247" cy="31223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F9C81F-64BC-4D74-BD8D-49535DED1D69}"/>
              </a:ext>
            </a:extLst>
          </p:cNvPr>
          <p:cNvSpPr txBox="1">
            <a:spLocks noChangeAspect="1"/>
          </p:cNvSpPr>
          <p:nvPr/>
        </p:nvSpPr>
        <p:spPr>
          <a:xfrm>
            <a:off x="2179560" y="3805642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MAPA/SCHEMAT TERENU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5C5CEDC-D0CF-4AE7-A87B-1E34B67A98B3}"/>
              </a:ext>
            </a:extLst>
          </p:cNvPr>
          <p:cNvSpPr/>
          <p:nvPr/>
        </p:nvSpPr>
        <p:spPr>
          <a:xfrm>
            <a:off x="513636" y="1644927"/>
            <a:ext cx="504103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79FEA61-4293-4200-9EF5-26D04D0085E1}"/>
              </a:ext>
            </a:extLst>
          </p:cNvPr>
          <p:cNvSpPr/>
          <p:nvPr/>
        </p:nvSpPr>
        <p:spPr>
          <a:xfrm>
            <a:off x="5779363" y="4931685"/>
            <a:ext cx="2281561" cy="155789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E263B25-BB0B-4E3F-ACCF-25235BE41D72}"/>
              </a:ext>
            </a:extLst>
          </p:cNvPr>
          <p:cNvSpPr/>
          <p:nvPr/>
        </p:nvSpPr>
        <p:spPr>
          <a:xfrm>
            <a:off x="8285614" y="4931684"/>
            <a:ext cx="3716996" cy="155789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4F1B10-39D0-420C-8666-D68B481693CC}"/>
              </a:ext>
            </a:extLst>
          </p:cNvPr>
          <p:cNvSpPr txBox="1">
            <a:spLocks noChangeAspect="1"/>
          </p:cNvSpPr>
          <p:nvPr/>
        </p:nvSpPr>
        <p:spPr>
          <a:xfrm>
            <a:off x="6440454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E75DE0-C184-4764-A1A3-4988FBA71E1C}"/>
              </a:ext>
            </a:extLst>
          </p:cNvPr>
          <p:cNvSpPr txBox="1">
            <a:spLocks noChangeAspect="1"/>
          </p:cNvSpPr>
          <p:nvPr/>
        </p:nvSpPr>
        <p:spPr>
          <a:xfrm>
            <a:off x="9664423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1" y="1926651"/>
            <a:ext cx="6342488" cy="4332107"/>
            <a:chOff x="6011947" y="2008991"/>
            <a:chExt cx="5932349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Dojazd do działki: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wojewódzka nr 123 przy granicy działki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gminna przy granicy działki</a:t>
                </a:r>
              </a:p>
              <a:p>
                <a:pPr>
                  <a:spcAft>
                    <a:spcPts val="600"/>
                  </a:spcAft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Najbliższa stacja kolejowa: </a:t>
                </a:r>
                <a:r>
                  <a:rPr lang="pl-PL" sz="1400">
                    <a:solidFill>
                      <a:schemeClr val="tx2"/>
                    </a:solidFill>
                  </a:rPr>
                  <a:t>Medalin 3 km</a:t>
                </a:r>
              </a:p>
              <a:p>
                <a:pPr>
                  <a:spcAft>
                    <a:spcPts val="600"/>
                  </a:spcAft>
                </a:pPr>
                <a:endParaRPr lang="pl-PL" sz="1400" b="1">
                  <a:solidFill>
                    <a:schemeClr val="tx2"/>
                  </a:solidFill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Brak możliwości wybudowania bocznicy kolejowej</a:t>
                </a:r>
                <a:r>
                  <a:rPr lang="pl-PL" sz="1400" b="1">
                    <a:solidFill>
                      <a:schemeClr val="tx2"/>
                    </a:solidFill>
                    <a:latin typeface="+mj-lt"/>
                  </a:rPr>
                  <a:t> 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7" y="5080635"/>
              <a:ext cx="5772065" cy="914924"/>
              <a:chOff x="6011947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7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S7 – </a:t>
                </a:r>
                <a:r>
                  <a:rPr lang="pl-PL" sz="1400">
                    <a:solidFill>
                      <a:schemeClr val="tx2"/>
                    </a:solidFill>
                  </a:rPr>
                  <a:t>6 km (węzeł A), 8 km (węzeł B)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S4 – </a:t>
                </a:r>
                <a:r>
                  <a:rPr lang="pl-PL" sz="1400">
                    <a:solidFill>
                      <a:schemeClr val="tx2"/>
                    </a:solidFill>
                  </a:rPr>
                  <a:t>12 km (węzeł C)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Autostrada A2 – </a:t>
                </a:r>
                <a:r>
                  <a:rPr lang="pl-PL" sz="1400">
                    <a:solidFill>
                      <a:schemeClr val="tx2"/>
                    </a:solidFill>
                  </a:rPr>
                  <a:t>26 km (węzeł D)   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DD16DEF-4286-4810-ABF9-1C8FF34CED06}"/>
              </a:ext>
            </a:extLst>
          </p:cNvPr>
          <p:cNvSpPr txBox="1">
            <a:spLocks noChangeAspect="1"/>
          </p:cNvSpPr>
          <p:nvPr/>
        </p:nvSpPr>
        <p:spPr>
          <a:xfrm>
            <a:off x="1907591" y="3575498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SCHEMAT TERENU Z DOJAZDAMI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3D7F8A2A-3B3D-439F-9F3B-C1907A991AC8}"/>
              </a:ext>
            </a:extLst>
          </p:cNvPr>
          <p:cNvSpPr/>
          <p:nvPr/>
        </p:nvSpPr>
        <p:spPr>
          <a:xfrm>
            <a:off x="443372" y="1644927"/>
            <a:ext cx="463762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: w prawo 36">
            <a:extLst>
              <a:ext uri="{FF2B5EF4-FFF2-40B4-BE49-F238E27FC236}">
                <a16:creationId xmlns:a16="http://schemas.microsoft.com/office/drawing/2014/main" id="{66946FA4-060F-44B8-9F34-8ACB1C66F0B0}"/>
              </a:ext>
            </a:extLst>
          </p:cNvPr>
          <p:cNvSpPr/>
          <p:nvPr/>
        </p:nvSpPr>
        <p:spPr>
          <a:xfrm rot="3433897">
            <a:off x="2706989" y="6081990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44B7638-54ED-472F-95B7-61F123C59C75}"/>
              </a:ext>
            </a:extLst>
          </p:cNvPr>
          <p:cNvSpPr txBox="1"/>
          <p:nvPr/>
        </p:nvSpPr>
        <p:spPr>
          <a:xfrm>
            <a:off x="2624541" y="589181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(Radom)</a:t>
            </a:r>
            <a:endParaRPr lang="pl-PL" sz="1400" b="1" dirty="0"/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279E73F0-6C4B-4C6F-A77C-5F984DB0425B}"/>
              </a:ext>
            </a:extLst>
          </p:cNvPr>
          <p:cNvSpPr/>
          <p:nvPr/>
        </p:nvSpPr>
        <p:spPr>
          <a:xfrm>
            <a:off x="4601776" y="3396266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29A4562-6761-4AAD-8C09-3F15D183B95D}"/>
              </a:ext>
            </a:extLst>
          </p:cNvPr>
          <p:cNvSpPr txBox="1"/>
          <p:nvPr/>
        </p:nvSpPr>
        <p:spPr>
          <a:xfrm>
            <a:off x="3506735" y="3128787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(Warszawa)</a:t>
            </a:r>
            <a:endParaRPr lang="pl-PL" sz="1400" b="1" dirty="0"/>
          </a:p>
        </p:txBody>
      </p:sp>
      <p:sp>
        <p:nvSpPr>
          <p:cNvPr id="43" name="Strzałka: w prawo 42">
            <a:extLst>
              <a:ext uri="{FF2B5EF4-FFF2-40B4-BE49-F238E27FC236}">
                <a16:creationId xmlns:a16="http://schemas.microsoft.com/office/drawing/2014/main" id="{6FC90BCB-1C62-41DD-911F-B066878D7269}"/>
              </a:ext>
            </a:extLst>
          </p:cNvPr>
          <p:cNvSpPr/>
          <p:nvPr/>
        </p:nvSpPr>
        <p:spPr>
          <a:xfrm rot="13142976">
            <a:off x="610530" y="2779444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383A33C6-7C8C-4666-B6C7-386DD142CA6B}"/>
              </a:ext>
            </a:extLst>
          </p:cNvPr>
          <p:cNvSpPr txBox="1"/>
          <p:nvPr/>
        </p:nvSpPr>
        <p:spPr>
          <a:xfrm>
            <a:off x="443372" y="2393851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S4 (Łódź, Kraków)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48893"/>
              </p:ext>
            </p:extLst>
          </p:nvPr>
        </p:nvGraphicFramePr>
        <p:xfrm>
          <a:off x="407987" y="1820016"/>
          <a:ext cx="11376025" cy="46442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4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Napięcie: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kV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 przyłączeniowa: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MW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rozbudowy do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MW</a:t>
                      </a:r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okresie 2 lat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250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Wartość kaloryczna: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39 MJ/Nm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Średnica rury: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150 mm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zapewnienie dodatkowej objętości w negocjacji z Polską Spółką Gazownictwa</a:t>
                      </a:r>
                      <a:endParaRPr lang="pl-PL" sz="1200" b="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0">
                          <a:solidFill>
                            <a:schemeClr val="tx1"/>
                          </a:solidFill>
                        </a:rPr>
                        <a:t>do celów przemysłowych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300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/h,</a:t>
                      </a: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 do celów socjalnych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200 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350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/24h</a:t>
                      </a:r>
                      <a:endParaRPr lang="pl-PL" sz="1400" b="0" strike="noStrike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rozbudowy infrastruktury i poprowadzenia sieci do granicy działki w negocjacji z MPWiK</a:t>
                      </a:r>
                      <a:endParaRPr lang="pl-PL" sz="1400" b="1" strike="noStrike" baseline="300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pl-PL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604573" y="2806678"/>
            <a:ext cx="281164" cy="3197882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20192" y="589494"/>
            <a:ext cx="5181360" cy="6432207"/>
            <a:chOff x="20192" y="4054773"/>
            <a:chExt cx="5181360" cy="2603872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20192" y="4054773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294643" y="4391045"/>
              <a:ext cx="4586030" cy="2267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b="1"/>
                <a:t>Jan Kowalski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Dyrektor Wydziału Inwestycji i Promocji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12 123 45 67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600 123 456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2"/>
                </a:rPr>
                <a:t>jan.kowalski@um.medalin.pl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</a:t>
              </a:r>
            </a:p>
            <a:p>
              <a:pPr>
                <a:spcBef>
                  <a:spcPts val="600"/>
                </a:spcBef>
              </a:pP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 b="1"/>
                <a:t>Anna Wiśniewska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Specjalista ds. projektów inwestycyjnych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12 111 222 333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611 223 344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3"/>
                </a:rPr>
                <a:t>anna.wisniewska@um.medalin.pl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angielski, niemiecki</a:t>
              </a:r>
            </a:p>
            <a:p>
              <a:pPr>
                <a:spcBef>
                  <a:spcPts val="600"/>
                </a:spcBef>
              </a:pPr>
              <a:endParaRPr lang="pl-PL"/>
            </a:p>
            <a:p>
              <a:pPr>
                <a:spcBef>
                  <a:spcPts val="600"/>
                </a:spcBef>
              </a:pPr>
              <a:endParaRPr lang="pl-PL" b="1" dirty="0"/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470" y="4053957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Medalin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547160" y="430323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  <a:endParaRPr lang="pl-PL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BCAF5A30-50DC-411C-9507-1EDB6E4EE1CC}"/>
              </a:ext>
            </a:extLst>
          </p:cNvPr>
          <p:cNvGrpSpPr/>
          <p:nvPr/>
        </p:nvGrpSpPr>
        <p:grpSpPr>
          <a:xfrm>
            <a:off x="6714232" y="3891556"/>
            <a:ext cx="259842" cy="259842"/>
            <a:chOff x="4522685" y="0"/>
            <a:chExt cx="1323307" cy="1323307"/>
          </a:xfrm>
          <a:solidFill>
            <a:schemeClr val="tx1"/>
          </a:solidFill>
          <a:effectLst/>
        </p:grpSpPr>
        <p:sp>
          <p:nvSpPr>
            <p:cNvPr id="34" name="Łza 33">
              <a:extLst>
                <a:ext uri="{FF2B5EF4-FFF2-40B4-BE49-F238E27FC236}">
                  <a16:creationId xmlns:a16="http://schemas.microsoft.com/office/drawing/2014/main" id="{A1574200-6EF6-4766-AC3B-2A18981431CB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Schemat blokowy: łącznik 34">
              <a:extLst>
                <a:ext uri="{FF2B5EF4-FFF2-40B4-BE49-F238E27FC236}">
                  <a16:creationId xmlns:a16="http://schemas.microsoft.com/office/drawing/2014/main" id="{EDD683A5-7E3B-4A43-9E51-94CE8BB08666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9" name="pole tekstowe 119">
            <a:extLst>
              <a:ext uri="{FF2B5EF4-FFF2-40B4-BE49-F238E27FC236}">
                <a16:creationId xmlns:a16="http://schemas.microsoft.com/office/drawing/2014/main" id="{C11E81A0-8FA6-49F5-8FA9-8BA91868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752" y="353535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Warszawa</a:t>
            </a:r>
            <a:endParaRPr lang="pl-PL" alt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0" y="1513651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74 940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6 500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6,2%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8,1%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5 230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21 800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3 300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412DED31-3F0A-4AF4-93EF-40404467AC6B}"/>
              </a:ext>
            </a:extLst>
          </p:cNvPr>
          <p:cNvSpPr/>
          <p:nvPr/>
        </p:nvSpPr>
        <p:spPr>
          <a:xfrm rot="12978365">
            <a:off x="7277901" y="3364099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Strzałka: w prawo 64">
            <a:extLst>
              <a:ext uri="{FF2B5EF4-FFF2-40B4-BE49-F238E27FC236}">
                <a16:creationId xmlns:a16="http://schemas.microsoft.com/office/drawing/2014/main" id="{93E86246-5366-42FA-89D7-560CF7D741B6}"/>
              </a:ext>
            </a:extLst>
          </p:cNvPr>
          <p:cNvSpPr/>
          <p:nvPr/>
        </p:nvSpPr>
        <p:spPr>
          <a:xfrm rot="18187995">
            <a:off x="9331497" y="1645107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Strzałka: w prawo 65">
            <a:extLst>
              <a:ext uri="{FF2B5EF4-FFF2-40B4-BE49-F238E27FC236}">
                <a16:creationId xmlns:a16="http://schemas.microsoft.com/office/drawing/2014/main" id="{F0EC21CF-B6D1-4CB0-A4B7-D620AF7BD59E}"/>
              </a:ext>
            </a:extLst>
          </p:cNvPr>
          <p:cNvSpPr/>
          <p:nvPr/>
        </p:nvSpPr>
        <p:spPr>
          <a:xfrm rot="5400000">
            <a:off x="10456146" y="5902381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Strzałka: w prawo 70">
            <a:extLst>
              <a:ext uri="{FF2B5EF4-FFF2-40B4-BE49-F238E27FC236}">
                <a16:creationId xmlns:a16="http://schemas.microsoft.com/office/drawing/2014/main" id="{D93B38D0-7535-4A03-B209-E63862D39F35}"/>
              </a:ext>
            </a:extLst>
          </p:cNvPr>
          <p:cNvSpPr/>
          <p:nvPr/>
        </p:nvSpPr>
        <p:spPr>
          <a:xfrm rot="7646429">
            <a:off x="6878759" y="5539188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E2F94337-6062-4C64-B56B-D5A9C19C2764}"/>
              </a:ext>
            </a:extLst>
          </p:cNvPr>
          <p:cNvSpPr txBox="1"/>
          <p:nvPr/>
        </p:nvSpPr>
        <p:spPr>
          <a:xfrm>
            <a:off x="9335237" y="1673144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Warszawa</a:t>
            </a:r>
            <a:endParaRPr lang="pl-PL" sz="1400" b="1" dirty="0"/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4BCECD61-079F-476E-9164-107A70B4F631}"/>
              </a:ext>
            </a:extLst>
          </p:cNvPr>
          <p:cNvSpPr txBox="1"/>
          <p:nvPr/>
        </p:nvSpPr>
        <p:spPr>
          <a:xfrm>
            <a:off x="10566992" y="5979275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Radom, Kraków</a:t>
            </a:r>
            <a:endParaRPr lang="pl-PL" sz="1400" b="1" dirty="0"/>
          </a:p>
        </p:txBody>
      </p:sp>
      <p:pic>
        <p:nvPicPr>
          <p:cNvPr id="1028" name="Picture 4" descr="Mapa gmin">
            <a:extLst>
              <a:ext uri="{FF2B5EF4-FFF2-40B4-BE49-F238E27FC236}">
                <a16:creationId xmlns:a16="http://schemas.microsoft.com/office/drawing/2014/main" id="{1643B236-854E-4F9A-B6DF-57ACE7DC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21" y="1969494"/>
            <a:ext cx="5964912" cy="39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8BC7E01-D221-40C7-B516-FD0DE6B1193A}"/>
              </a:ext>
            </a:extLst>
          </p:cNvPr>
          <p:cNvSpPr txBox="1"/>
          <p:nvPr/>
        </p:nvSpPr>
        <p:spPr>
          <a:xfrm>
            <a:off x="6511521" y="5918763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Katowice</a:t>
            </a:r>
            <a:endParaRPr lang="pl-PL" sz="1400" b="1" dirty="0"/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5981C80B-72AD-4519-B81C-D3EBFD38A31C}"/>
              </a:ext>
            </a:extLst>
          </p:cNvPr>
          <p:cNvSpPr txBox="1"/>
          <p:nvPr/>
        </p:nvSpPr>
        <p:spPr>
          <a:xfrm>
            <a:off x="5708821" y="321035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Łódź, Poznań</a:t>
            </a:r>
            <a:endParaRPr lang="pl-PL" sz="1400" b="1" dirty="0"/>
          </a:p>
        </p:txBody>
      </p:sp>
      <p:sp>
        <p:nvSpPr>
          <p:cNvPr id="57" name="Symbol zastępczy tekstu 1">
            <a:extLst>
              <a:ext uri="{FF2B5EF4-FFF2-40B4-BE49-F238E27FC236}">
                <a16:creationId xmlns:a16="http://schemas.microsoft.com/office/drawing/2014/main" id="{FB2B5FCA-7365-4608-A281-49B10F837DB9}"/>
              </a:ext>
            </a:extLst>
          </p:cNvPr>
          <p:cNvSpPr txBox="1">
            <a:spLocks/>
          </p:cNvSpPr>
          <p:nvPr/>
        </p:nvSpPr>
        <p:spPr>
          <a:xfrm>
            <a:off x="8033729" y="3537223"/>
            <a:ext cx="2912560" cy="565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>
                <a:solidFill>
                  <a:schemeClr val="accent1"/>
                </a:solidFill>
              </a:rPr>
              <a:t>Medalin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9F4FC92-7F4A-40CD-9BA2-63072BD17EDD}"/>
              </a:ext>
            </a:extLst>
          </p:cNvPr>
          <p:cNvGrpSpPr/>
          <p:nvPr/>
        </p:nvGrpSpPr>
        <p:grpSpPr>
          <a:xfrm>
            <a:off x="7977974" y="4034958"/>
            <a:ext cx="244701" cy="240995"/>
            <a:chOff x="4522685" y="0"/>
            <a:chExt cx="1323307" cy="1323307"/>
          </a:xfrm>
          <a:effectLst/>
        </p:grpSpPr>
        <p:sp>
          <p:nvSpPr>
            <p:cNvPr id="55" name="Łza 54">
              <a:extLst>
                <a:ext uri="{FF2B5EF4-FFF2-40B4-BE49-F238E27FC236}">
                  <a16:creationId xmlns:a16="http://schemas.microsoft.com/office/drawing/2014/main" id="{143F8099-B2E2-4F84-9469-57448B9D6FA3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Schemat blokowy: łącznik 55">
              <a:extLst>
                <a:ext uri="{FF2B5EF4-FFF2-40B4-BE49-F238E27FC236}">
                  <a16:creationId xmlns:a16="http://schemas.microsoft.com/office/drawing/2014/main" id="{B1A3D599-C4C8-44CB-838C-0306F883E7C3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63703"/>
            <a:ext cx="5693296" cy="4273833"/>
            <a:chOff x="409823" y="1524599"/>
            <a:chExt cx="5693296" cy="4273833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9823" y="1524599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137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1593343" y="5090546"/>
              <a:ext cx="44856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Zespół Szkół Mechanicznych w Medalinie</a:t>
              </a:r>
            </a:p>
            <a:p>
              <a:endParaRPr lang="pl-PL" sz="1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pl-PL" sz="1400">
                  <a:ea typeface="Open Sans Light" panose="020B0306030504020204" pitchFamily="34" charset="0"/>
                  <a:cs typeface="Open Sans Light" panose="020B0306030504020204" pitchFamily="34" charset="0"/>
                </a:rPr>
                <a:t>mechanika, mechatronika, automatyk</a:t>
              </a:r>
              <a:r>
                <a:rPr lang="pl-PL" sz="14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a</a:t>
              </a:r>
              <a:endParaRPr lang="pl-PL" sz="160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6 800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7103727" y="5056126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Medalińska Szkoła Wyższa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zarządzanie, inżynieria produkcji, mechatronika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569283B-9EBA-4E51-900B-B99E4884D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89442"/>
              </p:ext>
            </p:extLst>
          </p:nvPr>
        </p:nvGraphicFramePr>
        <p:xfrm>
          <a:off x="455197" y="3221167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Prostokąt 30">
            <a:extLst>
              <a:ext uri="{FF2B5EF4-FFF2-40B4-BE49-F238E27FC236}">
                <a16:creationId xmlns:a16="http://schemas.microsoft.com/office/drawing/2014/main" id="{889384D3-C919-426F-8A9C-CFA8C14B2D86}"/>
              </a:ext>
            </a:extLst>
          </p:cNvPr>
          <p:cNvSpPr/>
          <p:nvPr/>
        </p:nvSpPr>
        <p:spPr>
          <a:xfrm>
            <a:off x="1289715" y="5956640"/>
            <a:ext cx="448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Zespół Szkół im. Jana Kowalskiego</a:t>
            </a:r>
          </a:p>
          <a:p>
            <a:endParaRPr lang="pl-PL" sz="12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spedycja, ekonomia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C22C7C8-330A-4E56-BC68-75717CC1E39F}"/>
              </a:ext>
            </a:extLst>
          </p:cNvPr>
          <p:cNvSpPr/>
          <p:nvPr/>
        </p:nvSpPr>
        <p:spPr>
          <a:xfrm>
            <a:off x="321013" y="5091441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1D39BEE9-3E39-4DBC-AA47-7B781B739297}"/>
              </a:ext>
            </a:extLst>
          </p:cNvPr>
          <p:cNvSpPr/>
          <p:nvPr/>
        </p:nvSpPr>
        <p:spPr>
          <a:xfrm>
            <a:off x="321012" y="5956640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1AFD085-0BB6-482E-BA6F-C79F58F1364D}"/>
              </a:ext>
            </a:extLst>
          </p:cNvPr>
          <p:cNvSpPr txBox="1"/>
          <p:nvPr/>
        </p:nvSpPr>
        <p:spPr>
          <a:xfrm>
            <a:off x="227789" y="6156694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3B0CDFA-120C-41D5-AA1F-B45BD07BA935}"/>
              </a:ext>
            </a:extLst>
          </p:cNvPr>
          <p:cNvSpPr txBox="1"/>
          <p:nvPr/>
        </p:nvSpPr>
        <p:spPr>
          <a:xfrm>
            <a:off x="227788" y="5294311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1B54AE8B-DD24-48DD-B909-34F9C3A3C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988429"/>
              </p:ext>
            </p:extLst>
          </p:nvPr>
        </p:nvGraphicFramePr>
        <p:xfrm>
          <a:off x="6586827" y="3222813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Owal 37">
            <a:extLst>
              <a:ext uri="{FF2B5EF4-FFF2-40B4-BE49-F238E27FC236}">
                <a16:creationId xmlns:a16="http://schemas.microsoft.com/office/drawing/2014/main" id="{DCA89592-FCA5-4620-921E-39CE44EF192E}"/>
              </a:ext>
            </a:extLst>
          </p:cNvPr>
          <p:cNvSpPr/>
          <p:nvPr/>
        </p:nvSpPr>
        <p:spPr>
          <a:xfrm>
            <a:off x="6090432" y="512566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2BC5BBE-DB37-42B4-B6D3-0760C0ED1ABE}"/>
              </a:ext>
            </a:extLst>
          </p:cNvPr>
          <p:cNvSpPr txBox="1"/>
          <p:nvPr/>
        </p:nvSpPr>
        <p:spPr>
          <a:xfrm>
            <a:off x="5997207" y="532853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CE2C5FF3-0FFB-433F-A1E1-CC770B283FA9}"/>
              </a:ext>
            </a:extLst>
          </p:cNvPr>
          <p:cNvSpPr/>
          <p:nvPr/>
        </p:nvSpPr>
        <p:spPr>
          <a:xfrm>
            <a:off x="6090432" y="593771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60D4FB5-2A13-48A6-B84C-9E3B391A66BB}"/>
              </a:ext>
            </a:extLst>
          </p:cNvPr>
          <p:cNvSpPr txBox="1"/>
          <p:nvPr/>
        </p:nvSpPr>
        <p:spPr>
          <a:xfrm>
            <a:off x="5997207" y="614058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E32F07B2-E67A-4FD8-8047-63BCDC391279}"/>
              </a:ext>
            </a:extLst>
          </p:cNvPr>
          <p:cNvSpPr/>
          <p:nvPr/>
        </p:nvSpPr>
        <p:spPr>
          <a:xfrm>
            <a:off x="7103727" y="5941250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Uniwersytet Jana Kowalskiego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pedagogika, informatyka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31451"/>
            <a:ext cx="5423423" cy="3670917"/>
            <a:chOff x="5592537" y="2509633"/>
            <a:chExt cx="5423423" cy="3670917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8" y="2509633"/>
              <a:ext cx="5359671" cy="733823"/>
              <a:chOff x="5624708" y="2629885"/>
              <a:chExt cx="5359671" cy="733823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8" y="2629885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Drogi ekspresowe i autostrady: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S7 – 8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S4 – 14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A2 – 30 km</a:t>
                </a:r>
              </a:p>
              <a:p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4280820" cy="921929"/>
                <a:chOff x="5619127" y="4463871"/>
                <a:chExt cx="4280820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4280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 b="1">
                      <a:solidFill>
                        <a:schemeClr val="tx2"/>
                      </a:solidFill>
                    </a:rPr>
                    <a:t>Lotnisko Chopina w Warszawie</a:t>
                  </a:r>
                </a:p>
                <a:p>
                  <a:endParaRPr lang="pl-PL" sz="1600" b="1">
                    <a:solidFill>
                      <a:schemeClr val="tx2"/>
                    </a:solidFill>
                  </a:endParaRPr>
                </a:p>
                <a:p>
                  <a:r>
                    <a:rPr lang="pl-PL" sz="1600">
                      <a:solidFill>
                        <a:schemeClr val="tx2"/>
                      </a:solidFill>
                    </a:rPr>
                    <a:t>Odległość: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42 km	</a:t>
                  </a:r>
                  <a:r>
                    <a:rPr lang="pl-PL" sz="1600">
                      <a:solidFill>
                        <a:schemeClr val="tx2"/>
                      </a:solidFill>
                    </a:rPr>
                    <a:t>Czas dojazdu: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45 minut</a:t>
                  </a: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1123906"/>
              <a:chOff x="5592537" y="5668540"/>
              <a:chExt cx="5423423" cy="1123906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81389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 b="1"/>
                  <a:t>Stacja kolejowa Medalin</a:t>
                </a:r>
              </a:p>
              <a:p>
                <a:endParaRPr lang="pl-PL" sz="1600" b="1"/>
              </a:p>
              <a:p>
                <a:r>
                  <a:rPr lang="pl-PL" sz="1600"/>
                  <a:t>Bezpośrednie połączenia: </a:t>
                </a:r>
                <a:r>
                  <a:rPr lang="pl-PL" sz="1600" b="1"/>
                  <a:t>Warszawa, Łódź, Radom</a:t>
                </a:r>
                <a:endParaRPr lang="en-GB" sz="1600" dirty="0"/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D874CE-A909-40FA-B1E0-0491DEFA23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711601" y="1413867"/>
            <a:ext cx="5038359" cy="5305095"/>
          </a:xfrm>
          <a:prstGeom prst="rect">
            <a:avLst/>
          </a:prstGeom>
        </p:spPr>
      </p:pic>
      <p:sp>
        <p:nvSpPr>
          <p:cNvPr id="22" name="pole tekstowe 119">
            <a:extLst>
              <a:ext uri="{FF2B5EF4-FFF2-40B4-BE49-F238E27FC236}">
                <a16:creationId xmlns:a16="http://schemas.microsoft.com/office/drawing/2014/main" id="{0EF50EEB-36F2-441E-874C-1AFEEF20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50" y="470294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033B4FC-4872-4CE7-AADC-66D213E4964D}"/>
              </a:ext>
            </a:extLst>
          </p:cNvPr>
          <p:cNvGrpSpPr/>
          <p:nvPr/>
        </p:nvGrpSpPr>
        <p:grpSpPr>
          <a:xfrm>
            <a:off x="2381560" y="4658322"/>
            <a:ext cx="259842" cy="259842"/>
            <a:chOff x="4522685" y="0"/>
            <a:chExt cx="1323307" cy="1323307"/>
          </a:xfrm>
          <a:effectLst/>
        </p:grpSpPr>
        <p:sp>
          <p:nvSpPr>
            <p:cNvPr id="24" name="Łza 23">
              <a:extLst>
                <a:ext uri="{FF2B5EF4-FFF2-40B4-BE49-F238E27FC236}">
                  <a16:creationId xmlns:a16="http://schemas.microsoft.com/office/drawing/2014/main" id="{5C6EE38A-34FF-4510-B955-B00C618D2D1A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Schemat blokowy: łącznik 25">
              <a:extLst>
                <a:ext uri="{FF2B5EF4-FFF2-40B4-BE49-F238E27FC236}">
                  <a16:creationId xmlns:a16="http://schemas.microsoft.com/office/drawing/2014/main" id="{B001727F-228E-42CC-8800-6C984E5F8055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0" name="pole tekstowe 119">
            <a:extLst>
              <a:ext uri="{FF2B5EF4-FFF2-40B4-BE49-F238E27FC236}">
                <a16:creationId xmlns:a16="http://schemas.microsoft.com/office/drawing/2014/main" id="{93FD41FC-38A5-42BA-A1E4-4B606179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890" y="3685718"/>
            <a:ext cx="18364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Lotnisko Chopina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92072E2-9E2C-4BCD-9FA9-9BB75588D27B}"/>
              </a:ext>
            </a:extLst>
          </p:cNvPr>
          <p:cNvGrpSpPr/>
          <p:nvPr/>
        </p:nvGrpSpPr>
        <p:grpSpPr>
          <a:xfrm>
            <a:off x="2761856" y="3987851"/>
            <a:ext cx="344247" cy="344246"/>
            <a:chOff x="5931045" y="3472404"/>
            <a:chExt cx="352857" cy="3528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6B1F0693-F307-4E17-823C-41E062F3B578}"/>
                </a:ext>
              </a:extLst>
            </p:cNvPr>
            <p:cNvGrpSpPr/>
            <p:nvPr/>
          </p:nvGrpSpPr>
          <p:grpSpPr>
            <a:xfrm>
              <a:off x="5931045" y="3472404"/>
              <a:ext cx="352857" cy="352857"/>
              <a:chOff x="4522685" y="0"/>
              <a:chExt cx="1323307" cy="1323307"/>
            </a:xfrm>
          </p:grpSpPr>
          <p:sp>
            <p:nvSpPr>
              <p:cNvPr id="34" name="Łza 33">
                <a:extLst>
                  <a:ext uri="{FF2B5EF4-FFF2-40B4-BE49-F238E27FC236}">
                    <a16:creationId xmlns:a16="http://schemas.microsoft.com/office/drawing/2014/main" id="{0C2FD3F0-2E88-43F3-9F9D-02693A01D2F9}"/>
                  </a:ext>
                </a:extLst>
              </p:cNvPr>
              <p:cNvSpPr/>
              <p:nvPr/>
            </p:nvSpPr>
            <p:spPr>
              <a:xfrm rot="8100000">
                <a:off x="4522685" y="0"/>
                <a:ext cx="1323307" cy="1323307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Schemat blokowy: łącznik 35">
                <a:extLst>
                  <a:ext uri="{FF2B5EF4-FFF2-40B4-BE49-F238E27FC236}">
                    <a16:creationId xmlns:a16="http://schemas.microsoft.com/office/drawing/2014/main" id="{FBCC625F-C049-42C8-A00E-A663A5FE0F31}"/>
                  </a:ext>
                </a:extLst>
              </p:cNvPr>
              <p:cNvSpPr/>
              <p:nvPr/>
            </p:nvSpPr>
            <p:spPr>
              <a:xfrm>
                <a:off x="4698267" y="140006"/>
                <a:ext cx="972142" cy="972142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3" name="Grafika 94">
              <a:extLst>
                <a:ext uri="{FF2B5EF4-FFF2-40B4-BE49-F238E27FC236}">
                  <a16:creationId xmlns:a16="http://schemas.microsoft.com/office/drawing/2014/main" id="{AC17C0D1-1398-416B-BEAA-67892C8AFAF0}"/>
                </a:ext>
              </a:extLst>
            </p:cNvPr>
            <p:cNvSpPr/>
            <p:nvPr/>
          </p:nvSpPr>
          <p:spPr>
            <a:xfrm>
              <a:off x="6011152" y="3552864"/>
              <a:ext cx="192642" cy="172964"/>
            </a:xfrm>
            <a:custGeom>
              <a:avLst/>
              <a:gdLst>
                <a:gd name="connsiteX0" fmla="*/ 2008449 w 3027138"/>
                <a:gd name="connsiteY0" fmla="*/ 2717919 h 2717919"/>
                <a:gd name="connsiteX1" fmla="*/ 1981969 w 3027138"/>
                <a:gd name="connsiteY1" fmla="*/ 2712776 h 2717919"/>
                <a:gd name="connsiteX2" fmla="*/ 1941012 w 3027138"/>
                <a:gd name="connsiteY2" fmla="*/ 2668390 h 2717919"/>
                <a:gd name="connsiteX3" fmla="*/ 1641165 w 3027138"/>
                <a:gd name="connsiteY3" fmla="*/ 1715699 h 2717919"/>
                <a:gd name="connsiteX4" fmla="*/ 1213587 w 3027138"/>
                <a:gd name="connsiteY4" fmla="*/ 1948395 h 2717919"/>
                <a:gd name="connsiteX5" fmla="*/ 1139007 w 3027138"/>
                <a:gd name="connsiteY5" fmla="*/ 2463126 h 2717919"/>
                <a:gd name="connsiteX6" fmla="*/ 1102812 w 3027138"/>
                <a:gd name="connsiteY6" fmla="*/ 2515132 h 2717919"/>
                <a:gd name="connsiteX7" fmla="*/ 835254 w 3027138"/>
                <a:gd name="connsiteY7" fmla="*/ 2660769 h 2717919"/>
                <a:gd name="connsiteX8" fmla="*/ 770199 w 3027138"/>
                <a:gd name="connsiteY8" fmla="*/ 2662103 h 2717919"/>
                <a:gd name="connsiteX9" fmla="*/ 731622 w 3027138"/>
                <a:gd name="connsiteY9" fmla="*/ 2609716 h 2717919"/>
                <a:gd name="connsiteX10" fmla="*/ 609417 w 3027138"/>
                <a:gd name="connsiteY10" fmla="*/ 1839429 h 2717919"/>
                <a:gd name="connsiteX11" fmla="*/ 23248 w 3027138"/>
                <a:gd name="connsiteY11" fmla="*/ 1308791 h 2717919"/>
                <a:gd name="connsiteX12" fmla="*/ 483 w 3027138"/>
                <a:gd name="connsiteY12" fmla="*/ 1247926 h 2717919"/>
                <a:gd name="connsiteX13" fmla="*/ 36869 w 3027138"/>
                <a:gd name="connsiteY13" fmla="*/ 1194205 h 2717919"/>
                <a:gd name="connsiteX14" fmla="*/ 304426 w 3027138"/>
                <a:gd name="connsiteY14" fmla="*/ 1048568 h 2717919"/>
                <a:gd name="connsiteX15" fmla="*/ 368148 w 3027138"/>
                <a:gd name="connsiteY15" fmla="*/ 1046663 h 2717919"/>
                <a:gd name="connsiteX16" fmla="*/ 859638 w 3027138"/>
                <a:gd name="connsiteY16" fmla="*/ 1276406 h 2717919"/>
                <a:gd name="connsiteX17" fmla="*/ 1278834 w 3027138"/>
                <a:gd name="connsiteY17" fmla="*/ 1048187 h 2717919"/>
                <a:gd name="connsiteX18" fmla="*/ 630562 w 3027138"/>
                <a:gd name="connsiteY18" fmla="*/ 261422 h 2717919"/>
                <a:gd name="connsiteX19" fmla="*/ 615703 w 3027138"/>
                <a:gd name="connsiteY19" fmla="*/ 202938 h 2717919"/>
                <a:gd name="connsiteX20" fmla="*/ 651327 w 3027138"/>
                <a:gd name="connsiteY20" fmla="*/ 154266 h 2717919"/>
                <a:gd name="connsiteX21" fmla="*/ 919074 w 3027138"/>
                <a:gd name="connsiteY21" fmla="*/ 8628 h 2717919"/>
                <a:gd name="connsiteX22" fmla="*/ 996989 w 3027138"/>
                <a:gd name="connsiteY22" fmla="*/ 15486 h 2717919"/>
                <a:gd name="connsiteX23" fmla="*/ 1881099 w 3027138"/>
                <a:gd name="connsiteY23" fmla="*/ 720432 h 2717919"/>
                <a:gd name="connsiteX24" fmla="*/ 2219809 w 3027138"/>
                <a:gd name="connsiteY24" fmla="*/ 536123 h 2717919"/>
                <a:gd name="connsiteX25" fmla="*/ 2617382 w 3027138"/>
                <a:gd name="connsiteY25" fmla="*/ 429062 h 2717919"/>
                <a:gd name="connsiteX26" fmla="*/ 3006288 w 3027138"/>
                <a:gd name="connsiteY26" fmla="*/ 540409 h 2717919"/>
                <a:gd name="connsiteX27" fmla="*/ 2582806 w 3027138"/>
                <a:gd name="connsiteY27" fmla="*/ 1203254 h 2717919"/>
                <a:gd name="connsiteX28" fmla="*/ 2242192 w 3027138"/>
                <a:gd name="connsiteY28" fmla="*/ 1388610 h 2717919"/>
                <a:gd name="connsiteX29" fmla="*/ 2346396 w 3027138"/>
                <a:gd name="connsiteY29" fmla="*/ 2495034 h 2717919"/>
                <a:gd name="connsiteX30" fmla="*/ 2309820 w 3027138"/>
                <a:gd name="connsiteY30" fmla="*/ 2563805 h 2717919"/>
                <a:gd name="connsiteX31" fmla="*/ 2042262 w 3027138"/>
                <a:gd name="connsiteY31" fmla="*/ 2709442 h 2717919"/>
                <a:gd name="connsiteX32" fmla="*/ 2008449 w 3027138"/>
                <a:gd name="connsiteY32" fmla="*/ 2717919 h 2717919"/>
                <a:gd name="connsiteX33" fmla="*/ 1682789 w 3027138"/>
                <a:gd name="connsiteY33" fmla="*/ 1541772 h 2717919"/>
                <a:gd name="connsiteX34" fmla="*/ 1709268 w 3027138"/>
                <a:gd name="connsiteY34" fmla="*/ 1546916 h 2717919"/>
                <a:gd name="connsiteX35" fmla="*/ 1750226 w 3027138"/>
                <a:gd name="connsiteY35" fmla="*/ 1591302 h 2717919"/>
                <a:gd name="connsiteX36" fmla="*/ 2050073 w 3027138"/>
                <a:gd name="connsiteY36" fmla="*/ 2543993 h 2717919"/>
                <a:gd name="connsiteX37" fmla="*/ 2201139 w 3027138"/>
                <a:gd name="connsiteY37" fmla="*/ 2461792 h 2717919"/>
                <a:gd name="connsiteX38" fmla="*/ 2096936 w 3027138"/>
                <a:gd name="connsiteY38" fmla="*/ 1355368 h 2717919"/>
                <a:gd name="connsiteX39" fmla="*/ 2133512 w 3027138"/>
                <a:gd name="connsiteY39" fmla="*/ 1286598 h 2717919"/>
                <a:gd name="connsiteX40" fmla="*/ 2515083 w 3027138"/>
                <a:gd name="connsiteY40" fmla="*/ 1078857 h 2717919"/>
                <a:gd name="connsiteX41" fmla="*/ 2881891 w 3027138"/>
                <a:gd name="connsiteY41" fmla="*/ 607941 h 2717919"/>
                <a:gd name="connsiteX42" fmla="*/ 2881891 w 3027138"/>
                <a:gd name="connsiteY42" fmla="*/ 607941 h 2717919"/>
                <a:gd name="connsiteX43" fmla="*/ 2631479 w 3027138"/>
                <a:gd name="connsiteY43" fmla="*/ 569746 h 2717919"/>
                <a:gd name="connsiteX44" fmla="*/ 2287246 w 3027138"/>
                <a:gd name="connsiteY44" fmla="*/ 660329 h 2717919"/>
                <a:gd name="connsiteX45" fmla="*/ 1907388 w 3027138"/>
                <a:gd name="connsiteY45" fmla="*/ 867117 h 2717919"/>
                <a:gd name="connsiteX46" fmla="*/ 1829474 w 3027138"/>
                <a:gd name="connsiteY46" fmla="*/ 860259 h 2717919"/>
                <a:gd name="connsiteX47" fmla="*/ 945554 w 3027138"/>
                <a:gd name="connsiteY47" fmla="*/ 155313 h 2717919"/>
                <a:gd name="connsiteX48" fmla="*/ 794392 w 3027138"/>
                <a:gd name="connsiteY48" fmla="*/ 237609 h 2717919"/>
                <a:gd name="connsiteX49" fmla="*/ 1442664 w 3027138"/>
                <a:gd name="connsiteY49" fmla="*/ 1024374 h 2717919"/>
                <a:gd name="connsiteX50" fmla="*/ 1457523 w 3027138"/>
                <a:gd name="connsiteY50" fmla="*/ 1082858 h 2717919"/>
                <a:gd name="connsiteX51" fmla="*/ 1421899 w 3027138"/>
                <a:gd name="connsiteY51" fmla="*/ 1131531 h 2717919"/>
                <a:gd name="connsiteX52" fmla="*/ 896024 w 3027138"/>
                <a:gd name="connsiteY52" fmla="*/ 1417757 h 2717919"/>
                <a:gd name="connsiteX53" fmla="*/ 832302 w 3027138"/>
                <a:gd name="connsiteY53" fmla="*/ 1419662 h 2717919"/>
                <a:gd name="connsiteX54" fmla="*/ 340812 w 3027138"/>
                <a:gd name="connsiteY54" fmla="*/ 1189919 h 2717919"/>
                <a:gd name="connsiteX55" fmla="*/ 192222 w 3027138"/>
                <a:gd name="connsiteY55" fmla="*/ 1270786 h 2717919"/>
                <a:gd name="connsiteX56" fmla="*/ 722859 w 3027138"/>
                <a:gd name="connsiteY56" fmla="*/ 1751418 h 2717919"/>
                <a:gd name="connsiteX57" fmla="*/ 745243 w 3027138"/>
                <a:gd name="connsiteY57" fmla="*/ 1792756 h 2717919"/>
                <a:gd name="connsiteX58" fmla="*/ 855733 w 3027138"/>
                <a:gd name="connsiteY58" fmla="*/ 2488748 h 2717919"/>
                <a:gd name="connsiteX59" fmla="*/ 1004228 w 3027138"/>
                <a:gd name="connsiteY59" fmla="*/ 2407881 h 2717919"/>
                <a:gd name="connsiteX60" fmla="*/ 1078809 w 3027138"/>
                <a:gd name="connsiteY60" fmla="*/ 1893150 h 2717919"/>
                <a:gd name="connsiteX61" fmla="*/ 1115004 w 3027138"/>
                <a:gd name="connsiteY61" fmla="*/ 1841143 h 2717919"/>
                <a:gd name="connsiteX62" fmla="*/ 1649166 w 3027138"/>
                <a:gd name="connsiteY62" fmla="*/ 1550440 h 2717919"/>
                <a:gd name="connsiteX63" fmla="*/ 1682789 w 3027138"/>
                <a:gd name="connsiteY63" fmla="*/ 1541772 h 27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27138" h="2717919">
                  <a:moveTo>
                    <a:pt x="2008449" y="2717919"/>
                  </a:moveTo>
                  <a:cubicBezTo>
                    <a:pt x="1999495" y="2717919"/>
                    <a:pt x="1990446" y="2716205"/>
                    <a:pt x="1981969" y="2712776"/>
                  </a:cubicBezTo>
                  <a:cubicBezTo>
                    <a:pt x="1962348" y="2704870"/>
                    <a:pt x="1947298" y="2688583"/>
                    <a:pt x="1941012" y="2668390"/>
                  </a:cubicBezTo>
                  <a:lnTo>
                    <a:pt x="1641165" y="1715699"/>
                  </a:lnTo>
                  <a:lnTo>
                    <a:pt x="1213587" y="1948395"/>
                  </a:lnTo>
                  <a:lnTo>
                    <a:pt x="1139007" y="2463126"/>
                  </a:lnTo>
                  <a:cubicBezTo>
                    <a:pt x="1135768" y="2485128"/>
                    <a:pt x="1122433" y="2504464"/>
                    <a:pt x="1102812" y="2515132"/>
                  </a:cubicBezTo>
                  <a:lnTo>
                    <a:pt x="835254" y="2660769"/>
                  </a:lnTo>
                  <a:cubicBezTo>
                    <a:pt x="815061" y="2671723"/>
                    <a:pt x="790773" y="2672199"/>
                    <a:pt x="770199" y="2662103"/>
                  </a:cubicBezTo>
                  <a:cubicBezTo>
                    <a:pt x="749625" y="2652007"/>
                    <a:pt x="735147" y="2632480"/>
                    <a:pt x="731622" y="2609716"/>
                  </a:cubicBezTo>
                  <a:lnTo>
                    <a:pt x="609417" y="1839429"/>
                  </a:lnTo>
                  <a:lnTo>
                    <a:pt x="23248" y="1308791"/>
                  </a:lnTo>
                  <a:cubicBezTo>
                    <a:pt x="6294" y="1293360"/>
                    <a:pt x="-2184" y="1270691"/>
                    <a:pt x="483" y="1247926"/>
                  </a:cubicBezTo>
                  <a:cubicBezTo>
                    <a:pt x="3150" y="1225161"/>
                    <a:pt x="16771" y="1205159"/>
                    <a:pt x="36869" y="1194205"/>
                  </a:cubicBezTo>
                  <a:lnTo>
                    <a:pt x="304426" y="1048568"/>
                  </a:lnTo>
                  <a:cubicBezTo>
                    <a:pt x="324143" y="1037805"/>
                    <a:pt x="347860" y="1037138"/>
                    <a:pt x="368148" y="1046663"/>
                  </a:cubicBezTo>
                  <a:lnTo>
                    <a:pt x="859638" y="1276406"/>
                  </a:lnTo>
                  <a:lnTo>
                    <a:pt x="1278834" y="1048187"/>
                  </a:lnTo>
                  <a:lnTo>
                    <a:pt x="630562" y="261422"/>
                  </a:lnTo>
                  <a:cubicBezTo>
                    <a:pt x="617132" y="245134"/>
                    <a:pt x="611703" y="223703"/>
                    <a:pt x="615703" y="202938"/>
                  </a:cubicBezTo>
                  <a:cubicBezTo>
                    <a:pt x="619704" y="182174"/>
                    <a:pt x="632753" y="164362"/>
                    <a:pt x="651327" y="154266"/>
                  </a:cubicBezTo>
                  <a:lnTo>
                    <a:pt x="919074" y="8628"/>
                  </a:lnTo>
                  <a:cubicBezTo>
                    <a:pt x="944125" y="-4992"/>
                    <a:pt x="974796" y="-2325"/>
                    <a:pt x="996989" y="15486"/>
                  </a:cubicBezTo>
                  <a:lnTo>
                    <a:pt x="1881099" y="720432"/>
                  </a:lnTo>
                  <a:lnTo>
                    <a:pt x="2219809" y="536123"/>
                  </a:lnTo>
                  <a:cubicBezTo>
                    <a:pt x="2308581" y="487831"/>
                    <a:pt x="2472126" y="443730"/>
                    <a:pt x="2617382" y="429062"/>
                  </a:cubicBezTo>
                  <a:cubicBezTo>
                    <a:pt x="2820836" y="408297"/>
                    <a:pt x="2955424" y="446874"/>
                    <a:pt x="3006288" y="540409"/>
                  </a:cubicBezTo>
                  <a:cubicBezTo>
                    <a:pt x="3121445" y="751959"/>
                    <a:pt x="2728729" y="1123815"/>
                    <a:pt x="2582806" y="1203254"/>
                  </a:cubicBezTo>
                  <a:lnTo>
                    <a:pt x="2242192" y="1388610"/>
                  </a:lnTo>
                  <a:lnTo>
                    <a:pt x="2346396" y="2495034"/>
                  </a:lnTo>
                  <a:cubicBezTo>
                    <a:pt x="2349063" y="2523228"/>
                    <a:pt x="2334680" y="2550279"/>
                    <a:pt x="2309820" y="2563805"/>
                  </a:cubicBezTo>
                  <a:lnTo>
                    <a:pt x="2042262" y="2709442"/>
                  </a:lnTo>
                  <a:cubicBezTo>
                    <a:pt x="2031690" y="2715062"/>
                    <a:pt x="2020069" y="2717919"/>
                    <a:pt x="2008449" y="2717919"/>
                  </a:cubicBezTo>
                  <a:close/>
                  <a:moveTo>
                    <a:pt x="1682789" y="1541772"/>
                  </a:moveTo>
                  <a:cubicBezTo>
                    <a:pt x="1691742" y="1541772"/>
                    <a:pt x="1700791" y="1543487"/>
                    <a:pt x="1709268" y="1546916"/>
                  </a:cubicBezTo>
                  <a:cubicBezTo>
                    <a:pt x="1728890" y="1554822"/>
                    <a:pt x="1743939" y="1571109"/>
                    <a:pt x="1750226" y="1591302"/>
                  </a:cubicBezTo>
                  <a:lnTo>
                    <a:pt x="2050073" y="2543993"/>
                  </a:lnTo>
                  <a:lnTo>
                    <a:pt x="2201139" y="2461792"/>
                  </a:lnTo>
                  <a:lnTo>
                    <a:pt x="2096936" y="1355368"/>
                  </a:lnTo>
                  <a:cubicBezTo>
                    <a:pt x="2094269" y="1327174"/>
                    <a:pt x="2108652" y="1300123"/>
                    <a:pt x="2133512" y="1286598"/>
                  </a:cubicBezTo>
                  <a:lnTo>
                    <a:pt x="2515083" y="1078857"/>
                  </a:lnTo>
                  <a:cubicBezTo>
                    <a:pt x="2676437" y="991037"/>
                    <a:pt x="2926563" y="690047"/>
                    <a:pt x="2881891" y="607941"/>
                  </a:cubicBezTo>
                  <a:lnTo>
                    <a:pt x="2881891" y="607941"/>
                  </a:lnTo>
                  <a:cubicBezTo>
                    <a:pt x="2866080" y="578890"/>
                    <a:pt x="2780926" y="554601"/>
                    <a:pt x="2631479" y="569746"/>
                  </a:cubicBezTo>
                  <a:cubicBezTo>
                    <a:pt x="2489652" y="584129"/>
                    <a:pt x="2348301" y="627182"/>
                    <a:pt x="2287246" y="660329"/>
                  </a:cubicBezTo>
                  <a:lnTo>
                    <a:pt x="1907388" y="867117"/>
                  </a:lnTo>
                  <a:cubicBezTo>
                    <a:pt x="1882433" y="880737"/>
                    <a:pt x="1851667" y="878070"/>
                    <a:pt x="1829474" y="860259"/>
                  </a:cubicBezTo>
                  <a:lnTo>
                    <a:pt x="945554" y="155313"/>
                  </a:lnTo>
                  <a:lnTo>
                    <a:pt x="794392" y="237609"/>
                  </a:lnTo>
                  <a:lnTo>
                    <a:pt x="1442664" y="1024374"/>
                  </a:lnTo>
                  <a:cubicBezTo>
                    <a:pt x="1456094" y="1040662"/>
                    <a:pt x="1461523" y="1062093"/>
                    <a:pt x="1457523" y="1082858"/>
                  </a:cubicBezTo>
                  <a:cubicBezTo>
                    <a:pt x="1453522" y="1103622"/>
                    <a:pt x="1440473" y="1121434"/>
                    <a:pt x="1421899" y="1131531"/>
                  </a:cubicBezTo>
                  <a:lnTo>
                    <a:pt x="896024" y="1417757"/>
                  </a:lnTo>
                  <a:cubicBezTo>
                    <a:pt x="876307" y="1428520"/>
                    <a:pt x="852590" y="1429187"/>
                    <a:pt x="832302" y="1419662"/>
                  </a:cubicBezTo>
                  <a:lnTo>
                    <a:pt x="340812" y="1189919"/>
                  </a:lnTo>
                  <a:lnTo>
                    <a:pt x="192222" y="1270786"/>
                  </a:lnTo>
                  <a:lnTo>
                    <a:pt x="722859" y="1751418"/>
                  </a:lnTo>
                  <a:cubicBezTo>
                    <a:pt x="734766" y="1762276"/>
                    <a:pt x="742671" y="1776849"/>
                    <a:pt x="745243" y="1792756"/>
                  </a:cubicBezTo>
                  <a:lnTo>
                    <a:pt x="855733" y="2488748"/>
                  </a:lnTo>
                  <a:lnTo>
                    <a:pt x="1004228" y="2407881"/>
                  </a:lnTo>
                  <a:lnTo>
                    <a:pt x="1078809" y="1893150"/>
                  </a:lnTo>
                  <a:cubicBezTo>
                    <a:pt x="1082047" y="1871052"/>
                    <a:pt x="1095382" y="1851811"/>
                    <a:pt x="1115004" y="1841143"/>
                  </a:cubicBezTo>
                  <a:lnTo>
                    <a:pt x="1649166" y="1550440"/>
                  </a:lnTo>
                  <a:cubicBezTo>
                    <a:pt x="1659453" y="1544630"/>
                    <a:pt x="1671073" y="1541772"/>
                    <a:pt x="1682789" y="154177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37" name="pole tekstowe 119">
            <a:extLst>
              <a:ext uri="{FF2B5EF4-FFF2-40B4-BE49-F238E27FC236}">
                <a16:creationId xmlns:a16="http://schemas.microsoft.com/office/drawing/2014/main" id="{5815D63D-82BC-49DA-A121-89856A630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87" y="4780100"/>
            <a:ext cx="36747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S7</a:t>
            </a:r>
            <a:endParaRPr lang="pl-PL" altLang="pl-PL" sz="1200" b="1" dirty="0">
              <a:latin typeface="+mn-lt"/>
            </a:endParaRPr>
          </a:p>
        </p:txBody>
      </p:sp>
      <p:sp>
        <p:nvSpPr>
          <p:cNvPr id="39" name="pole tekstowe 119">
            <a:extLst>
              <a:ext uri="{FF2B5EF4-FFF2-40B4-BE49-F238E27FC236}">
                <a16:creationId xmlns:a16="http://schemas.microsoft.com/office/drawing/2014/main" id="{583969F2-FD2F-429F-A5EB-534B8430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18" y="4327507"/>
            <a:ext cx="35807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S4</a:t>
            </a:r>
            <a:endParaRPr lang="pl-PL" alt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4734629"/>
            <a:chOff x="6155006" y="1664340"/>
            <a:chExt cx="5329739" cy="3046122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304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metalowy: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Logistyka: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Gruncin), Inwestor D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Przetwórstwo tworzyw sztucznych: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spożywczy: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 (w budowie), Inwestor C</a:t>
              </a:r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BC7CC7B-56A7-4455-A393-7555D6039C47}"/>
              </a:ext>
            </a:extLst>
          </p:cNvPr>
          <p:cNvSpPr>
            <a:spLocks noChangeAspect="1"/>
          </p:cNvSpPr>
          <p:nvPr/>
        </p:nvSpPr>
        <p:spPr>
          <a:xfrm>
            <a:off x="1062693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256490-CDD3-43ED-B3E2-27E6403C47C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A84FD99-B82B-4CFD-86CB-27BA95581E80}"/>
              </a:ext>
            </a:extLst>
          </p:cNvPr>
          <p:cNvSpPr>
            <a:spLocks noChangeAspect="1"/>
          </p:cNvSpPr>
          <p:nvPr/>
        </p:nvSpPr>
        <p:spPr>
          <a:xfrm>
            <a:off x="2074432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92A9502-B924-4A09-9B25-67F3FAC80A6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88CD4B7-E4E8-4B2E-B00D-B6DE6D31899D}"/>
              </a:ext>
            </a:extLst>
          </p:cNvPr>
          <p:cNvSpPr>
            <a:spLocks noChangeAspect="1"/>
          </p:cNvSpPr>
          <p:nvPr/>
        </p:nvSpPr>
        <p:spPr>
          <a:xfrm>
            <a:off x="3179396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85A597-F452-4146-97F9-BA51FAE610E0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8A328B6-15DA-4E21-AA1B-AF86C5DF7202}"/>
              </a:ext>
            </a:extLst>
          </p:cNvPr>
          <p:cNvSpPr>
            <a:spLocks noChangeAspect="1"/>
          </p:cNvSpPr>
          <p:nvPr/>
        </p:nvSpPr>
        <p:spPr>
          <a:xfrm>
            <a:off x="1062693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0BD57C9-A54B-47E2-AA09-41EE014B8449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7F21B4EA-BFFE-4B58-9622-668D8184AC81}"/>
              </a:ext>
            </a:extLst>
          </p:cNvPr>
          <p:cNvSpPr>
            <a:spLocks noChangeAspect="1"/>
          </p:cNvSpPr>
          <p:nvPr/>
        </p:nvSpPr>
        <p:spPr>
          <a:xfrm>
            <a:off x="2074432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A77943D-18BF-401E-85D6-8A1A7A71A0BB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E0F55A78-F433-46E0-8570-4F9E75ED2FAD}"/>
              </a:ext>
            </a:extLst>
          </p:cNvPr>
          <p:cNvSpPr>
            <a:spLocks noChangeAspect="1"/>
          </p:cNvSpPr>
          <p:nvPr/>
        </p:nvSpPr>
        <p:spPr>
          <a:xfrm>
            <a:off x="3179396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1D7D28B-6B76-461E-9518-09BE2E1F03A1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31062BA6-F86B-488D-ADB1-7C184DC771BD}"/>
              </a:ext>
            </a:extLst>
          </p:cNvPr>
          <p:cNvSpPr>
            <a:spLocks noChangeAspect="1"/>
          </p:cNvSpPr>
          <p:nvPr/>
        </p:nvSpPr>
        <p:spPr>
          <a:xfrm>
            <a:off x="1062693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96EAC2F-82B2-4E39-A582-BEE2162AF7E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AB8BD350-625C-4381-AE26-74845B24F76C}"/>
              </a:ext>
            </a:extLst>
          </p:cNvPr>
          <p:cNvSpPr>
            <a:spLocks noChangeAspect="1"/>
          </p:cNvSpPr>
          <p:nvPr/>
        </p:nvSpPr>
        <p:spPr>
          <a:xfrm>
            <a:off x="2074432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688DEF4-B818-47A0-BA5A-9CA3941972C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957A1E6A-AE7C-4D68-9D99-B7DD827D203D}"/>
              </a:ext>
            </a:extLst>
          </p:cNvPr>
          <p:cNvSpPr>
            <a:spLocks noChangeAspect="1"/>
          </p:cNvSpPr>
          <p:nvPr/>
        </p:nvSpPr>
        <p:spPr>
          <a:xfrm>
            <a:off x="3179396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9B676-A0D6-4965-8566-9C5C7090A40D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9911E49C-95F0-4FE2-9356-19FEAD4AD419}"/>
              </a:ext>
            </a:extLst>
          </p:cNvPr>
          <p:cNvSpPr>
            <a:spLocks noChangeAspect="1"/>
          </p:cNvSpPr>
          <p:nvPr/>
        </p:nvSpPr>
        <p:spPr>
          <a:xfrm>
            <a:off x="1062693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E5AABA1-FE85-4DCF-ACD6-5CFC034F414D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A237FB19-3EB6-4ADD-B2B7-1EA58D326568}"/>
              </a:ext>
            </a:extLst>
          </p:cNvPr>
          <p:cNvSpPr>
            <a:spLocks noChangeAspect="1"/>
          </p:cNvSpPr>
          <p:nvPr/>
        </p:nvSpPr>
        <p:spPr>
          <a:xfrm>
            <a:off x="2074432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C039704-6EE7-4974-83FC-EABE955631B8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ACA7F469-09A0-4E57-AEBA-4388688AD758}"/>
              </a:ext>
            </a:extLst>
          </p:cNvPr>
          <p:cNvSpPr>
            <a:spLocks noChangeAspect="1"/>
          </p:cNvSpPr>
          <p:nvPr/>
        </p:nvSpPr>
        <p:spPr>
          <a:xfrm>
            <a:off x="3179396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3E959B3-1C2F-4E1F-9DD5-14F768D12F6F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9E4F61FD-EB2F-4A5B-AF7E-0AEE11ACB0EF}"/>
              </a:ext>
            </a:extLst>
          </p:cNvPr>
          <p:cNvSpPr>
            <a:spLocks noChangeAspect="1"/>
          </p:cNvSpPr>
          <p:nvPr/>
        </p:nvSpPr>
        <p:spPr>
          <a:xfrm>
            <a:off x="4216293" y="357871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8E7385D-08ED-40A2-B20F-55D33AB0CEF7}"/>
              </a:ext>
            </a:extLst>
          </p:cNvPr>
          <p:cNvSpPr txBox="1">
            <a:spLocks noChangeAspect="1"/>
          </p:cNvSpPr>
          <p:nvPr/>
        </p:nvSpPr>
        <p:spPr>
          <a:xfrm>
            <a:off x="4123068" y="372761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607058" y="412952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83074"/>
            <a:ext cx="3310926" cy="3218674"/>
            <a:chOff x="8444512" y="2983074"/>
            <a:chExt cx="3310926" cy="3218674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Dogodny dojazd z Warszawy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Dostępność wykwalifikowanych pracowników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Dynamiczne środowisko gospodarcze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Bliskość dróg ekspresowych S5 i S7 </a:t>
              </a:r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Dedykowany zespół obsługi inwestora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60 ha zwartego terenu inwestycyjnego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91" name="pole tekstowe 119">
            <a:extLst>
              <a:ext uri="{FF2B5EF4-FFF2-40B4-BE49-F238E27FC236}">
                <a16:creationId xmlns:a16="http://schemas.microsoft.com/office/drawing/2014/main" id="{1757D564-9B15-4F41-98CA-9F2A8ECE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253" y="391210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Grafika 6" descr="Miasto">
            <a:extLst>
              <a:ext uri="{FF2B5EF4-FFF2-40B4-BE49-F238E27FC236}">
                <a16:creationId xmlns:a16="http://schemas.microsoft.com/office/drawing/2014/main" id="{095A5763-19C1-4DFD-ADE6-D356B9B9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4947" y="2956720"/>
            <a:ext cx="529540" cy="5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859</Words>
  <Application>Microsoft Office PowerPoint</Application>
  <PresentationFormat>Panoramiczny</PresentationFormat>
  <Paragraphs>228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Open Sans Light</vt:lpstr>
      <vt:lpstr>Calibri</vt:lpstr>
      <vt:lpstr>Open Sans</vt:lpstr>
      <vt:lpstr>Wingdings</vt:lpstr>
      <vt:lpstr>Open Sans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Mirosław Odziemczyk</cp:lastModifiedBy>
  <cp:revision>351</cp:revision>
  <dcterms:created xsi:type="dcterms:W3CDTF">2019-12-05T08:09:07Z</dcterms:created>
  <dcterms:modified xsi:type="dcterms:W3CDTF">2021-01-25T14:44:31Z</dcterms:modified>
</cp:coreProperties>
</file>